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Roboto"/>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Robo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933018a3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933018a3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933018a31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933018a31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2933018a3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2933018a3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933018a31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933018a31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933018a31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2933018a31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933018a31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933018a31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933018a31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2933018a31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2933018a31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2933018a31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933018a31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933018a31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933018a3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933018a3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933018a31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2933018a31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2933018a3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2933018a3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2933018a3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2933018a3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933018a3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2933018a3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2933018a3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2933018a3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9577a1b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9577a1b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933018a3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933018a3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ata.cityofchicago.org/Public-Safety/Crimes-2001-to-Present/ijzp-q8t2" TargetMode="External"/><Relationship Id="rId4" Type="http://schemas.openxmlformats.org/officeDocument/2006/relationships/hyperlink" Target="https://www.chicagotribune.com/investigations/ct-chicago-bathroom-access-lacking-20211021-rftay5sxgjbkrggvwfvlgvzmvm-htmlstory.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ata.cityofchicago.org/Public-Safety/Crimes-2001-to-Present/ijzp-q8t2" TargetMode="External"/><Relationship Id="rId4" Type="http://schemas.openxmlformats.org/officeDocument/2006/relationships/hyperlink" Target="https://rapidapi.com/apimaker/api/zillow-com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Analyzing Chicago Rental Prices Based on Crime Rate</a:t>
            </a:r>
            <a:endParaRPr/>
          </a:p>
        </p:txBody>
      </p:sp>
      <p:sp>
        <p:nvSpPr>
          <p:cNvPr id="87" name="Google Shape;87;p13"/>
          <p:cNvSpPr txBox="1"/>
          <p:nvPr>
            <p:ph idx="1" type="subTitle"/>
          </p:nvPr>
        </p:nvSpPr>
        <p:spPr>
          <a:xfrm>
            <a:off x="729625" y="3172900"/>
            <a:ext cx="7688100" cy="960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600">
                <a:solidFill>
                  <a:schemeClr val="dk2"/>
                </a:solidFill>
              </a:rPr>
              <a:t>DATA 603 Project</a:t>
            </a:r>
            <a:endParaRPr sz="5600">
              <a:solidFill>
                <a:schemeClr val="dk2"/>
              </a:solidFill>
            </a:endParaRPr>
          </a:p>
          <a:p>
            <a:pPr indent="0" lvl="0" marL="0" rtl="0" algn="l">
              <a:spcBef>
                <a:spcPts val="0"/>
              </a:spcBef>
              <a:spcAft>
                <a:spcPts val="0"/>
              </a:spcAft>
              <a:buNone/>
            </a:pPr>
            <a:r>
              <a:t/>
            </a:r>
            <a:endParaRPr sz="5600">
              <a:solidFill>
                <a:schemeClr val="dk2"/>
              </a:solidFill>
            </a:endParaRPr>
          </a:p>
          <a:p>
            <a:pPr indent="0" lvl="0" marL="0" rtl="0" algn="l">
              <a:spcBef>
                <a:spcPts val="0"/>
              </a:spcBef>
              <a:spcAft>
                <a:spcPts val="0"/>
              </a:spcAft>
              <a:buNone/>
            </a:pPr>
            <a:r>
              <a:rPr lang="en" sz="5600">
                <a:solidFill>
                  <a:schemeClr val="dk2"/>
                </a:solidFill>
              </a:rPr>
              <a:t>Ajit Jadhav &amp; Shree Sharma</a:t>
            </a:r>
            <a:endParaRPr sz="5600">
              <a:solidFill>
                <a:schemeClr val="dk2"/>
              </a:solidFill>
            </a:endParaRPr>
          </a:p>
          <a:p>
            <a:pPr indent="0" lvl="0" marL="0" rtl="0" algn="l">
              <a:spcBef>
                <a:spcPts val="0"/>
              </a:spcBef>
              <a:spcAft>
                <a:spcPts val="0"/>
              </a:spcAft>
              <a:buNone/>
            </a:pPr>
            <a:r>
              <a:t/>
            </a:r>
            <a:endParaRPr sz="5600">
              <a:solidFill>
                <a:schemeClr val="dk2"/>
              </a:solidFill>
            </a:endParaRPr>
          </a:p>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317500" y="578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Average Rental Prices:</a:t>
            </a:r>
            <a:endParaRPr/>
          </a:p>
          <a:p>
            <a:pPr indent="0" lvl="0" marL="0" rtl="0" algn="l">
              <a:spcBef>
                <a:spcPts val="0"/>
              </a:spcBef>
              <a:spcAft>
                <a:spcPts val="0"/>
              </a:spcAft>
              <a:buNone/>
            </a:pPr>
            <a:r>
              <a:t/>
            </a:r>
            <a:endParaRPr/>
          </a:p>
        </p:txBody>
      </p:sp>
      <p:sp>
        <p:nvSpPr>
          <p:cNvPr id="151" name="Google Shape;151;p22"/>
          <p:cNvSpPr txBox="1"/>
          <p:nvPr/>
        </p:nvSpPr>
        <p:spPr>
          <a:xfrm>
            <a:off x="317500" y="1516950"/>
            <a:ext cx="340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52" name="Google Shape;152;p22"/>
          <p:cNvPicPr preferRelativeResize="0"/>
          <p:nvPr/>
        </p:nvPicPr>
        <p:blipFill rotWithShape="1">
          <a:blip r:embed="rId3">
            <a:alphaModFix/>
          </a:blip>
          <a:srcRect b="0" l="36204" r="0" t="0"/>
          <a:stretch/>
        </p:blipFill>
        <p:spPr>
          <a:xfrm>
            <a:off x="4629255" y="1692363"/>
            <a:ext cx="3534043" cy="3239288"/>
          </a:xfrm>
          <a:prstGeom prst="rect">
            <a:avLst/>
          </a:prstGeom>
          <a:noFill/>
          <a:ln>
            <a:noFill/>
          </a:ln>
        </p:spPr>
      </p:pic>
      <p:pic>
        <p:nvPicPr>
          <p:cNvPr id="153" name="Google Shape;153;p22"/>
          <p:cNvPicPr preferRelativeResize="0"/>
          <p:nvPr/>
        </p:nvPicPr>
        <p:blipFill>
          <a:blip r:embed="rId4">
            <a:alphaModFix/>
          </a:blip>
          <a:stretch>
            <a:fillRect/>
          </a:stretch>
        </p:blipFill>
        <p:spPr>
          <a:xfrm>
            <a:off x="530477" y="1722308"/>
            <a:ext cx="3598660" cy="3209342"/>
          </a:xfrm>
          <a:prstGeom prst="rect">
            <a:avLst/>
          </a:prstGeom>
          <a:noFill/>
          <a:ln>
            <a:noFill/>
          </a:ln>
        </p:spPr>
      </p:pic>
      <p:sp>
        <p:nvSpPr>
          <p:cNvPr id="154" name="Google Shape;154;p22"/>
          <p:cNvSpPr txBox="1"/>
          <p:nvPr/>
        </p:nvSpPr>
        <p:spPr>
          <a:xfrm>
            <a:off x="530475" y="1282775"/>
            <a:ext cx="2393712"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Average income level for Chicago</a:t>
            </a:r>
            <a:endParaRPr sz="1100">
              <a:latin typeface="Lato"/>
              <a:ea typeface="Lato"/>
              <a:cs typeface="Lato"/>
              <a:sym typeface="Lato"/>
            </a:endParaRPr>
          </a:p>
        </p:txBody>
      </p:sp>
      <p:sp>
        <p:nvSpPr>
          <p:cNvPr id="155" name="Google Shape;155;p22"/>
          <p:cNvSpPr txBox="1"/>
          <p:nvPr/>
        </p:nvSpPr>
        <p:spPr>
          <a:xfrm>
            <a:off x="4497159" y="1282775"/>
            <a:ext cx="2815007"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Average rental prices for Chicago</a:t>
            </a:r>
            <a:endParaRPr sz="11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274800" y="580275"/>
            <a:ext cx="8594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5 most expensive areas vs 5 least expensive areas</a:t>
            </a:r>
            <a:endParaRPr/>
          </a:p>
        </p:txBody>
      </p:sp>
      <p:pic>
        <p:nvPicPr>
          <p:cNvPr id="161" name="Google Shape;161;p23"/>
          <p:cNvPicPr preferRelativeResize="0"/>
          <p:nvPr/>
        </p:nvPicPr>
        <p:blipFill>
          <a:blip r:embed="rId3">
            <a:alphaModFix/>
          </a:blip>
          <a:stretch>
            <a:fillRect/>
          </a:stretch>
        </p:blipFill>
        <p:spPr>
          <a:xfrm>
            <a:off x="3869575" y="1522675"/>
            <a:ext cx="4788775" cy="2902799"/>
          </a:xfrm>
          <a:prstGeom prst="rect">
            <a:avLst/>
          </a:prstGeom>
          <a:noFill/>
          <a:ln>
            <a:noFill/>
          </a:ln>
        </p:spPr>
      </p:pic>
      <p:sp>
        <p:nvSpPr>
          <p:cNvPr id="162" name="Google Shape;162;p23"/>
          <p:cNvSpPr txBox="1"/>
          <p:nvPr/>
        </p:nvSpPr>
        <p:spPr>
          <a:xfrm>
            <a:off x="322375" y="1696525"/>
            <a:ext cx="31725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 The green location pins represent the 5 most expensive rental areas</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The red location pins represent the 5 least expensive rental areas</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It follows our earlier observation that areas near the north of the city and near the shoreline are expensive and the rental rate decreases as we move inwards within the city</a:t>
            </a:r>
            <a:endParaRPr sz="11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238300" y="600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Average number of bathrooms</a:t>
            </a:r>
            <a:endParaRPr/>
          </a:p>
        </p:txBody>
      </p:sp>
      <p:pic>
        <p:nvPicPr>
          <p:cNvPr id="168" name="Google Shape;168;p24"/>
          <p:cNvPicPr preferRelativeResize="0"/>
          <p:nvPr/>
        </p:nvPicPr>
        <p:blipFill>
          <a:blip r:embed="rId3">
            <a:alphaModFix/>
          </a:blip>
          <a:stretch>
            <a:fillRect/>
          </a:stretch>
        </p:blipFill>
        <p:spPr>
          <a:xfrm>
            <a:off x="6414725" y="1665200"/>
            <a:ext cx="2597525" cy="2613725"/>
          </a:xfrm>
          <a:prstGeom prst="rect">
            <a:avLst/>
          </a:prstGeom>
          <a:noFill/>
          <a:ln>
            <a:noFill/>
          </a:ln>
        </p:spPr>
      </p:pic>
      <p:pic>
        <p:nvPicPr>
          <p:cNvPr id="169" name="Google Shape;169;p24"/>
          <p:cNvPicPr preferRelativeResize="0"/>
          <p:nvPr/>
        </p:nvPicPr>
        <p:blipFill>
          <a:blip r:embed="rId4">
            <a:alphaModFix/>
          </a:blip>
          <a:stretch>
            <a:fillRect/>
          </a:stretch>
        </p:blipFill>
        <p:spPr>
          <a:xfrm>
            <a:off x="3133350" y="1698175"/>
            <a:ext cx="3065224" cy="2547774"/>
          </a:xfrm>
          <a:prstGeom prst="rect">
            <a:avLst/>
          </a:prstGeom>
          <a:noFill/>
          <a:ln>
            <a:noFill/>
          </a:ln>
        </p:spPr>
      </p:pic>
      <p:sp>
        <p:nvSpPr>
          <p:cNvPr id="170" name="Google Shape;170;p24"/>
          <p:cNvSpPr txBox="1"/>
          <p:nvPr/>
        </p:nvSpPr>
        <p:spPr>
          <a:xfrm>
            <a:off x="102575" y="1460050"/>
            <a:ext cx="29454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 The green map from our notebook shows the average number of bathrooms per house</a:t>
            </a:r>
            <a:endParaRPr sz="1100">
              <a:latin typeface="Lato"/>
              <a:ea typeface="Lato"/>
              <a:cs typeface="Lato"/>
              <a:sym typeface="Lato"/>
            </a:endParaRPr>
          </a:p>
          <a:p>
            <a:pPr indent="0" lvl="0" marL="0" rtl="0" algn="l">
              <a:spcBef>
                <a:spcPts val="0"/>
              </a:spcBef>
              <a:spcAft>
                <a:spcPts val="0"/>
              </a:spcAft>
              <a:buNone/>
            </a:pPr>
            <a:br>
              <a:rPr lang="en" sz="1100">
                <a:latin typeface="Lato"/>
                <a:ea typeface="Lato"/>
                <a:cs typeface="Lato"/>
                <a:sym typeface="Lato"/>
              </a:rPr>
            </a:br>
            <a:r>
              <a:rPr lang="en" sz="1100">
                <a:latin typeface="Lato"/>
                <a:ea typeface="Lato"/>
                <a:cs typeface="Lato"/>
                <a:sym typeface="Lato"/>
              </a:rPr>
              <a:t>- We can observe that houses that fall in the low income areas in the previous map have lower number of bathrooms</a:t>
            </a:r>
            <a:endParaRPr sz="1100">
              <a:latin typeface="Lato"/>
              <a:ea typeface="Lato"/>
              <a:cs typeface="Lato"/>
              <a:sym typeface="Lato"/>
            </a:endParaRPr>
          </a:p>
        </p:txBody>
      </p:sp>
      <p:sp>
        <p:nvSpPr>
          <p:cNvPr id="171" name="Google Shape;171;p24"/>
          <p:cNvSpPr txBox="1"/>
          <p:nvPr/>
        </p:nvSpPr>
        <p:spPr>
          <a:xfrm>
            <a:off x="124475" y="2571750"/>
            <a:ext cx="29016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 The pink map represents the public urination tickets issues in Chicago between 2016 and 2021</a:t>
            </a:r>
            <a:endParaRPr sz="1100">
              <a:latin typeface="Lato"/>
              <a:ea typeface="Lato"/>
              <a:cs typeface="Lato"/>
              <a:sym typeface="Lato"/>
            </a:endParaRPr>
          </a:p>
          <a:p>
            <a:pPr indent="0" lvl="0" marL="0" rtl="0" algn="l">
              <a:spcBef>
                <a:spcPts val="0"/>
              </a:spcBef>
              <a:spcAft>
                <a:spcPts val="0"/>
              </a:spcAft>
              <a:buNone/>
            </a:pPr>
            <a:br>
              <a:rPr lang="en" sz="1100">
                <a:latin typeface="Lato"/>
                <a:ea typeface="Lato"/>
                <a:cs typeface="Lato"/>
                <a:sym typeface="Lato"/>
              </a:rPr>
            </a:br>
            <a:r>
              <a:rPr lang="en" sz="1100">
                <a:latin typeface="Lato"/>
                <a:ea typeface="Lato"/>
                <a:cs typeface="Lato"/>
                <a:sym typeface="Lato"/>
              </a:rPr>
              <a:t>- We can see that people in areas with lower number of bathrooms in houses have been issued more tickets</a:t>
            </a:r>
            <a:br>
              <a:rPr lang="en" sz="1100">
                <a:latin typeface="Lato"/>
                <a:ea typeface="Lato"/>
                <a:cs typeface="Lato"/>
                <a:sym typeface="Lato"/>
              </a:rPr>
            </a:b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We can observe that people living in low level incomes have limited access to restrooms to expel waste, one which is considered to be a basic human right by the United Nation</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146525" y="498225"/>
            <a:ext cx="8675100" cy="6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000000"/>
                </a:solidFill>
              </a:rPr>
              <a:t>Average rental prices vs Total number of crimes</a:t>
            </a:r>
            <a:endParaRPr sz="2300"/>
          </a:p>
        </p:txBody>
      </p:sp>
      <p:sp>
        <p:nvSpPr>
          <p:cNvPr id="177" name="Google Shape;177;p25"/>
          <p:cNvSpPr txBox="1"/>
          <p:nvPr/>
        </p:nvSpPr>
        <p:spPr>
          <a:xfrm>
            <a:off x="1527650" y="3643475"/>
            <a:ext cx="59679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 The graph represents Average rental prices vs Total number of crimes reported</a:t>
            </a:r>
            <a:endParaRPr sz="1100">
              <a:latin typeface="Lato"/>
              <a:ea typeface="Lato"/>
              <a:cs typeface="Lato"/>
              <a:sym typeface="Lato"/>
            </a:endParaRPr>
          </a:p>
          <a:p>
            <a:pPr indent="0" lvl="0" marL="0" rtl="0" algn="l">
              <a:spcBef>
                <a:spcPts val="0"/>
              </a:spcBef>
              <a:spcAft>
                <a:spcPts val="0"/>
              </a:spcAft>
              <a:buNone/>
            </a:pPr>
            <a:br>
              <a:rPr lang="en" sz="1100">
                <a:latin typeface="Lato"/>
                <a:ea typeface="Lato"/>
                <a:cs typeface="Lato"/>
                <a:sym typeface="Lato"/>
              </a:rPr>
            </a:br>
            <a:r>
              <a:rPr lang="en" sz="1100">
                <a:latin typeface="Lato"/>
                <a:ea typeface="Lato"/>
                <a:cs typeface="Lato"/>
                <a:sym typeface="Lato"/>
              </a:rPr>
              <a:t>- Areas with a low total crime rate naturally have a higher rental price</a:t>
            </a:r>
            <a:br>
              <a:rPr lang="en" sz="1100">
                <a:latin typeface="Lato"/>
                <a:ea typeface="Lato"/>
                <a:cs typeface="Lato"/>
                <a:sym typeface="Lato"/>
              </a:rPr>
            </a:b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Some areas with higher crime rate still have a higher rental rate, this is dues to the fact that this graph includes petty crimes as well</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Analyzing only homicides will give us a clear picture in terms of how crime affects rental prices</a:t>
            </a:r>
            <a:endParaRPr sz="1100">
              <a:latin typeface="Lato"/>
              <a:ea typeface="Lato"/>
              <a:cs typeface="Lato"/>
              <a:sym typeface="Lato"/>
            </a:endParaRPr>
          </a:p>
        </p:txBody>
      </p:sp>
      <p:pic>
        <p:nvPicPr>
          <p:cNvPr id="178" name="Google Shape;178;p25"/>
          <p:cNvPicPr preferRelativeResize="0"/>
          <p:nvPr/>
        </p:nvPicPr>
        <p:blipFill>
          <a:blip r:embed="rId3">
            <a:alphaModFix/>
          </a:blip>
          <a:stretch>
            <a:fillRect/>
          </a:stretch>
        </p:blipFill>
        <p:spPr>
          <a:xfrm>
            <a:off x="1556966" y="1319225"/>
            <a:ext cx="5854223" cy="2272513"/>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169425" y="525425"/>
            <a:ext cx="86877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000000"/>
                </a:solidFill>
              </a:rPr>
              <a:t>Average rental prices vs Total number of homicides reported</a:t>
            </a:r>
            <a:endParaRPr sz="2300">
              <a:solidFill>
                <a:srgbClr val="000000"/>
              </a:solidFill>
            </a:endParaRPr>
          </a:p>
          <a:p>
            <a:pPr indent="0" lvl="0" marL="0" rtl="0" algn="l">
              <a:spcBef>
                <a:spcPts val="0"/>
              </a:spcBef>
              <a:spcAft>
                <a:spcPts val="0"/>
              </a:spcAft>
              <a:buNone/>
            </a:pPr>
            <a:r>
              <a:t/>
            </a:r>
            <a:endParaRPr sz="2300">
              <a:solidFill>
                <a:srgbClr val="000000"/>
              </a:solidFill>
            </a:endParaRPr>
          </a:p>
        </p:txBody>
      </p:sp>
      <p:sp>
        <p:nvSpPr>
          <p:cNvPr id="184" name="Google Shape;184;p26"/>
          <p:cNvSpPr txBox="1"/>
          <p:nvPr/>
        </p:nvSpPr>
        <p:spPr>
          <a:xfrm>
            <a:off x="1387925" y="3650800"/>
            <a:ext cx="61923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 The graph represents Average rental prices vs Total number of homicides per zip code</a:t>
            </a:r>
            <a:endParaRPr sz="1100">
              <a:latin typeface="Lato"/>
              <a:ea typeface="Lato"/>
              <a:cs typeface="Lato"/>
              <a:sym typeface="Lato"/>
            </a:endParaRPr>
          </a:p>
          <a:p>
            <a:pPr indent="0" lvl="0" marL="0" rtl="0" algn="l">
              <a:spcBef>
                <a:spcPts val="0"/>
              </a:spcBef>
              <a:spcAft>
                <a:spcPts val="0"/>
              </a:spcAft>
              <a:buNone/>
            </a:pPr>
            <a:br>
              <a:rPr lang="en" sz="1100">
                <a:latin typeface="Lato"/>
                <a:ea typeface="Lato"/>
                <a:cs typeface="Lato"/>
                <a:sym typeface="Lato"/>
              </a:rPr>
            </a:br>
            <a:r>
              <a:rPr lang="en" sz="1100">
                <a:latin typeface="Lato"/>
                <a:ea typeface="Lato"/>
                <a:cs typeface="Lato"/>
                <a:sym typeface="Lato"/>
              </a:rPr>
              <a:t>- </a:t>
            </a:r>
            <a:r>
              <a:rPr lang="en" sz="1100">
                <a:latin typeface="Lato"/>
                <a:ea typeface="Lato"/>
                <a:cs typeface="Lato"/>
                <a:sym typeface="Lato"/>
              </a:rPr>
              <a:t>This graph gives us a better comparison between Homicides and Average Rental Prices. </a:t>
            </a:r>
            <a:r>
              <a:rPr lang="en" sz="1100">
                <a:latin typeface="Lato"/>
                <a:ea typeface="Lato"/>
                <a:cs typeface="Lato"/>
                <a:sym typeface="Lato"/>
              </a:rPr>
              <a:t>We can see that areas, where comparatively lower number of homicides were reported had a higher average rental rate</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This graph shows that brutal crimes have a greater impact on rental prices than non-brutal crimes</a:t>
            </a:r>
            <a:endParaRPr sz="1100">
              <a:latin typeface="Lato"/>
              <a:ea typeface="Lato"/>
              <a:cs typeface="Lato"/>
              <a:sym typeface="Lato"/>
            </a:endParaRPr>
          </a:p>
          <a:p>
            <a:pPr indent="0" lvl="0" marL="0" rtl="0" algn="l">
              <a:spcBef>
                <a:spcPts val="0"/>
              </a:spcBef>
              <a:spcAft>
                <a:spcPts val="0"/>
              </a:spcAft>
              <a:buNone/>
            </a:pPr>
            <a:br>
              <a:rPr lang="en" sz="1100">
                <a:latin typeface="Lato"/>
                <a:ea typeface="Lato"/>
                <a:cs typeface="Lato"/>
                <a:sym typeface="Lato"/>
              </a:rPr>
            </a:br>
            <a:r>
              <a:rPr lang="en" sz="1100">
                <a:latin typeface="Lato"/>
                <a:ea typeface="Lato"/>
                <a:cs typeface="Lato"/>
                <a:sym typeface="Lato"/>
              </a:rPr>
              <a:t> </a:t>
            </a:r>
            <a:endParaRPr sz="1100">
              <a:latin typeface="Lato"/>
              <a:ea typeface="Lato"/>
              <a:cs typeface="Lato"/>
              <a:sym typeface="Lato"/>
            </a:endParaRPr>
          </a:p>
        </p:txBody>
      </p:sp>
      <p:pic>
        <p:nvPicPr>
          <p:cNvPr id="185" name="Google Shape;185;p26"/>
          <p:cNvPicPr preferRelativeResize="0"/>
          <p:nvPr/>
        </p:nvPicPr>
        <p:blipFill rotWithShape="1">
          <a:blip r:embed="rId3">
            <a:alphaModFix/>
          </a:blip>
          <a:srcRect b="8096" l="0" r="0" t="2737"/>
          <a:stretch/>
        </p:blipFill>
        <p:spPr>
          <a:xfrm>
            <a:off x="1398381" y="1414075"/>
            <a:ext cx="6095196" cy="21414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285750" y="600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Plotting the total count of crimes on the map</a:t>
            </a:r>
            <a:endParaRPr/>
          </a:p>
        </p:txBody>
      </p:sp>
      <p:pic>
        <p:nvPicPr>
          <p:cNvPr id="191" name="Google Shape;191;p27"/>
          <p:cNvPicPr preferRelativeResize="0"/>
          <p:nvPr/>
        </p:nvPicPr>
        <p:blipFill rotWithShape="1">
          <a:blip r:embed="rId3">
            <a:alphaModFix/>
          </a:blip>
          <a:srcRect b="0" l="36204" r="0" t="0"/>
          <a:stretch/>
        </p:blipFill>
        <p:spPr>
          <a:xfrm>
            <a:off x="5157987" y="1276875"/>
            <a:ext cx="2930912" cy="2678799"/>
          </a:xfrm>
          <a:prstGeom prst="rect">
            <a:avLst/>
          </a:prstGeom>
          <a:noFill/>
          <a:ln>
            <a:noFill/>
          </a:ln>
        </p:spPr>
      </p:pic>
      <p:pic>
        <p:nvPicPr>
          <p:cNvPr id="192" name="Google Shape;192;p27"/>
          <p:cNvPicPr preferRelativeResize="0"/>
          <p:nvPr/>
        </p:nvPicPr>
        <p:blipFill>
          <a:blip r:embed="rId4">
            <a:alphaModFix/>
          </a:blip>
          <a:stretch>
            <a:fillRect/>
          </a:stretch>
        </p:blipFill>
        <p:spPr>
          <a:xfrm>
            <a:off x="835275" y="1276875"/>
            <a:ext cx="3678101" cy="2678800"/>
          </a:xfrm>
          <a:prstGeom prst="rect">
            <a:avLst/>
          </a:prstGeom>
          <a:noFill/>
          <a:ln>
            <a:noFill/>
          </a:ln>
        </p:spPr>
      </p:pic>
      <p:sp>
        <p:nvSpPr>
          <p:cNvPr id="193" name="Google Shape;193;p27"/>
          <p:cNvSpPr txBox="1"/>
          <p:nvPr/>
        </p:nvSpPr>
        <p:spPr>
          <a:xfrm>
            <a:off x="776650" y="3955675"/>
            <a:ext cx="84552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 Comparing total crimes reported vs Average rental prices</a:t>
            </a:r>
            <a:endParaRPr sz="1100">
              <a:latin typeface="Lato"/>
              <a:ea typeface="Lato"/>
              <a:cs typeface="Lato"/>
              <a:sym typeface="Lato"/>
            </a:endParaRPr>
          </a:p>
          <a:p>
            <a:pPr indent="0" lvl="0" marL="0" rtl="0" algn="l">
              <a:spcBef>
                <a:spcPts val="0"/>
              </a:spcBef>
              <a:spcAft>
                <a:spcPts val="0"/>
              </a:spcAft>
              <a:buNone/>
            </a:pPr>
            <a:br>
              <a:rPr lang="en" sz="1100">
                <a:latin typeface="Lato"/>
                <a:ea typeface="Lato"/>
                <a:cs typeface="Lato"/>
                <a:sym typeface="Lato"/>
              </a:rPr>
            </a:br>
            <a:r>
              <a:rPr lang="en" sz="1100">
                <a:latin typeface="Lato"/>
                <a:ea typeface="Lato"/>
                <a:cs typeface="Lato"/>
                <a:sym typeface="Lato"/>
              </a:rPr>
              <a:t>- Areas with higher crime rate have a lower average rental price, some areas are an exception, </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F</a:t>
            </a:r>
            <a:r>
              <a:rPr lang="en" sz="1100">
                <a:latin typeface="Lato"/>
                <a:ea typeface="Lato"/>
                <a:cs typeface="Lato"/>
                <a:sym typeface="Lato"/>
              </a:rPr>
              <a:t>or most areas we can observe that higher the number of crimes, lower is the rental rate. To get a clearer picture we will have a look at homicides vs rental prices</a:t>
            </a:r>
            <a:endParaRPr sz="1100">
              <a:latin typeface="Lato"/>
              <a:ea typeface="Lato"/>
              <a:cs typeface="Lato"/>
              <a:sym typeface="Lato"/>
            </a:endParaRPr>
          </a:p>
          <a:p>
            <a:pPr indent="0" lvl="0" marL="0" rtl="0" algn="l">
              <a:spcBef>
                <a:spcPts val="0"/>
              </a:spcBef>
              <a:spcAft>
                <a:spcPts val="0"/>
              </a:spcAft>
              <a:buNone/>
            </a:pPr>
            <a:br>
              <a:rPr lang="en" sz="1100">
                <a:latin typeface="Lato"/>
                <a:ea typeface="Lato"/>
                <a:cs typeface="Lato"/>
                <a:sym typeface="Lato"/>
              </a:rPr>
            </a:br>
            <a:r>
              <a:rPr lang="en" sz="1100">
                <a:latin typeface="Lato"/>
                <a:ea typeface="Lato"/>
                <a:cs typeface="Lato"/>
                <a:sym typeface="Lato"/>
              </a:rPr>
              <a:t> </a:t>
            </a:r>
            <a:endParaRPr sz="11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285750" y="600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Plotting the total count of homicides on the map</a:t>
            </a:r>
            <a:endParaRPr/>
          </a:p>
        </p:txBody>
      </p:sp>
      <p:pic>
        <p:nvPicPr>
          <p:cNvPr id="199" name="Google Shape;199;p28"/>
          <p:cNvPicPr preferRelativeResize="0"/>
          <p:nvPr/>
        </p:nvPicPr>
        <p:blipFill rotWithShape="1">
          <a:blip r:embed="rId3">
            <a:alphaModFix/>
          </a:blip>
          <a:srcRect b="0" l="36204" r="0" t="0"/>
          <a:stretch/>
        </p:blipFill>
        <p:spPr>
          <a:xfrm>
            <a:off x="5280112" y="1232350"/>
            <a:ext cx="2930912" cy="2678799"/>
          </a:xfrm>
          <a:prstGeom prst="rect">
            <a:avLst/>
          </a:prstGeom>
          <a:noFill/>
          <a:ln>
            <a:noFill/>
          </a:ln>
        </p:spPr>
      </p:pic>
      <p:sp>
        <p:nvSpPr>
          <p:cNvPr id="200" name="Google Shape;200;p28"/>
          <p:cNvSpPr txBox="1"/>
          <p:nvPr/>
        </p:nvSpPr>
        <p:spPr>
          <a:xfrm>
            <a:off x="43950" y="3912575"/>
            <a:ext cx="91440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 </a:t>
            </a:r>
            <a:r>
              <a:rPr lang="en" sz="1100">
                <a:latin typeface="Lato"/>
                <a:ea typeface="Lato"/>
                <a:cs typeface="Lato"/>
                <a:sym typeface="Lato"/>
              </a:rPr>
              <a:t>We can see that areas towards the western boundary of the city have lower rental prices and higher rate of homicides</a:t>
            </a:r>
            <a:endParaRPr sz="1100">
              <a:latin typeface="Lato"/>
              <a:ea typeface="Lato"/>
              <a:cs typeface="Lato"/>
              <a:sym typeface="Lato"/>
            </a:endParaRPr>
          </a:p>
          <a:p>
            <a:pPr indent="0" lvl="0" marL="0" rtl="0" algn="l">
              <a:spcBef>
                <a:spcPts val="0"/>
              </a:spcBef>
              <a:spcAft>
                <a:spcPts val="0"/>
              </a:spcAft>
              <a:buNone/>
            </a:pPr>
            <a:br>
              <a:rPr lang="en" sz="1100">
                <a:latin typeface="Lato"/>
                <a:ea typeface="Lato"/>
                <a:cs typeface="Lato"/>
                <a:sym typeface="Lato"/>
              </a:rPr>
            </a:br>
            <a:r>
              <a:rPr lang="en" sz="1100">
                <a:latin typeface="Lato"/>
                <a:ea typeface="Lato"/>
                <a:cs typeface="Lato"/>
                <a:sym typeface="Lato"/>
              </a:rPr>
              <a:t>- There is a subtle change, but we can observe that the darker portion moves from the northern shoreline area to the left towards the western boundary of Chicago city in case of total homicides reported from total crimes reported as seen in the previous comparison</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This further consolidates our point that brutal crimes have a higher impact on rental prices and areas with high crime rate have a lower rental rate</a:t>
            </a:r>
            <a:br>
              <a:rPr lang="en" sz="1100">
                <a:latin typeface="Lato"/>
                <a:ea typeface="Lato"/>
                <a:cs typeface="Lato"/>
                <a:sym typeface="Lato"/>
              </a:rPr>
            </a:br>
            <a:r>
              <a:rPr lang="en" sz="1100">
                <a:latin typeface="Lato"/>
                <a:ea typeface="Lato"/>
                <a:cs typeface="Lato"/>
                <a:sym typeface="Lato"/>
              </a:rPr>
              <a:t> </a:t>
            </a:r>
            <a:endParaRPr sz="1100">
              <a:latin typeface="Lato"/>
              <a:ea typeface="Lato"/>
              <a:cs typeface="Lato"/>
              <a:sym typeface="Lato"/>
            </a:endParaRPr>
          </a:p>
        </p:txBody>
      </p:sp>
      <p:pic>
        <p:nvPicPr>
          <p:cNvPr id="201" name="Google Shape;201;p28"/>
          <p:cNvPicPr preferRelativeResize="0"/>
          <p:nvPr/>
        </p:nvPicPr>
        <p:blipFill>
          <a:blip r:embed="rId4">
            <a:alphaModFix/>
          </a:blip>
          <a:stretch>
            <a:fillRect/>
          </a:stretch>
        </p:blipFill>
        <p:spPr>
          <a:xfrm>
            <a:off x="467050" y="1358463"/>
            <a:ext cx="3446784" cy="2515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type="title"/>
          </p:nvPr>
        </p:nvSpPr>
        <p:spPr>
          <a:xfrm>
            <a:off x="285750" y="600600"/>
            <a:ext cx="8594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07" name="Google Shape;207;p29"/>
          <p:cNvSpPr txBox="1"/>
          <p:nvPr/>
        </p:nvSpPr>
        <p:spPr>
          <a:xfrm>
            <a:off x="329700" y="1418100"/>
            <a:ext cx="84846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latin typeface="Lato"/>
              <a:ea typeface="Lato"/>
              <a:cs typeface="Lato"/>
              <a:sym typeface="Lato"/>
            </a:endParaRPr>
          </a:p>
          <a:p>
            <a:pPr indent="-298450" lvl="0" marL="457200" rtl="0" algn="l">
              <a:spcBef>
                <a:spcPts val="0"/>
              </a:spcBef>
              <a:spcAft>
                <a:spcPts val="0"/>
              </a:spcAft>
              <a:buSzPts val="1100"/>
              <a:buFont typeface="Lato"/>
              <a:buAutoNum type="arabicPeriod"/>
            </a:pPr>
            <a:r>
              <a:rPr lang="en" sz="1100" u="sng">
                <a:solidFill>
                  <a:schemeClr val="accent5"/>
                </a:solidFill>
                <a:latin typeface="Lato"/>
                <a:ea typeface="Lato"/>
                <a:cs typeface="Lato"/>
                <a:sym typeface="Lato"/>
                <a:hlinkClick r:id="rId3">
                  <a:extLst>
                    <a:ext uri="{A12FA001-AC4F-418D-AE19-62706E023703}">
                      <ahyp:hlinkClr val="tx"/>
                    </a:ext>
                  </a:extLst>
                </a:hlinkClick>
              </a:rPr>
              <a:t>https://data.cityofchicago.org/Public-Safety/Crimes-2001-to-Present/ijzp-q8t2</a:t>
            </a:r>
            <a:endParaRPr sz="1100">
              <a:latin typeface="Lato"/>
              <a:ea typeface="Lato"/>
              <a:cs typeface="Lato"/>
              <a:sym typeface="Lato"/>
            </a:endParaRPr>
          </a:p>
          <a:p>
            <a:pPr indent="0" lvl="0" marL="457200" rtl="0" algn="l">
              <a:spcBef>
                <a:spcPts val="0"/>
              </a:spcBef>
              <a:spcAft>
                <a:spcPts val="0"/>
              </a:spcAft>
              <a:buNone/>
            </a:pPr>
            <a:r>
              <a:t/>
            </a:r>
            <a:endParaRPr sz="1100">
              <a:latin typeface="Lato"/>
              <a:ea typeface="Lato"/>
              <a:cs typeface="Lato"/>
              <a:sym typeface="Lato"/>
            </a:endParaRPr>
          </a:p>
          <a:p>
            <a:pPr indent="-298450" lvl="0" marL="457200" rtl="0" algn="l">
              <a:spcBef>
                <a:spcPts val="0"/>
              </a:spcBef>
              <a:spcAft>
                <a:spcPts val="0"/>
              </a:spcAft>
              <a:buSzPts val="1100"/>
              <a:buFont typeface="Lato"/>
              <a:buAutoNum type="arabicPeriod"/>
            </a:pPr>
            <a:r>
              <a:rPr lang="en" sz="1100" u="sng">
                <a:solidFill>
                  <a:schemeClr val="hlink"/>
                </a:solidFill>
                <a:latin typeface="Lato"/>
                <a:ea typeface="Lato"/>
                <a:cs typeface="Lato"/>
                <a:sym typeface="Lato"/>
                <a:hlinkClick r:id="rId4"/>
              </a:rPr>
              <a:t>https://www.chicagotribune.com/investigations/ct-chicago-bathroom-access-lacking-20211021-rftay5sxgjbkrggvwfvlgvzmvm-htmlstory.html</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298450" lvl="0" marL="457200" rtl="0" algn="l">
              <a:spcBef>
                <a:spcPts val="0"/>
              </a:spcBef>
              <a:spcAft>
                <a:spcPts val="0"/>
              </a:spcAft>
              <a:buSzPts val="1100"/>
              <a:buFont typeface="Lato"/>
              <a:buAutoNum type="arabicPeriod"/>
            </a:pPr>
            <a:r>
              <a:rPr lang="en" sz="1100">
                <a:latin typeface="Lato"/>
                <a:ea typeface="Lato"/>
                <a:cs typeface="Lato"/>
                <a:sym typeface="Lato"/>
              </a:rPr>
              <a:t>Exploring Increasing Income Inequality in the United States: A Public Choice Approach - Scientific Figure on ResearchGate. Available from: https://www.researchgate.net/figure/Average-income-in-Chicago-neighborhoods-1970-and-2017-Source-Lutton-26_fig2_332584749 [accessed 10 May, 2022]</a:t>
            </a:r>
            <a:endParaRPr sz="11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727650" y="2360100"/>
            <a:ext cx="7688700" cy="5352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121325" y="54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Datasets And Approach:</a:t>
            </a:r>
            <a:endParaRPr/>
          </a:p>
        </p:txBody>
      </p:sp>
      <p:sp>
        <p:nvSpPr>
          <p:cNvPr id="93" name="Google Shape;93;p14"/>
          <p:cNvSpPr txBox="1"/>
          <p:nvPr>
            <p:ph idx="1" type="body"/>
          </p:nvPr>
        </p:nvSpPr>
        <p:spPr>
          <a:xfrm>
            <a:off x="256450" y="1397500"/>
            <a:ext cx="8081100" cy="366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b="1" lang="en" sz="1217">
                <a:solidFill>
                  <a:schemeClr val="dk2"/>
                </a:solidFill>
              </a:rPr>
              <a:t>Datasets:</a:t>
            </a:r>
            <a:endParaRPr b="1" sz="1217">
              <a:solidFill>
                <a:schemeClr val="dk2"/>
              </a:solidFill>
            </a:endParaRPr>
          </a:p>
          <a:p>
            <a:pPr indent="0" lvl="0" marL="0" rtl="0" algn="l">
              <a:lnSpc>
                <a:spcPct val="95000"/>
              </a:lnSpc>
              <a:spcBef>
                <a:spcPts val="1200"/>
              </a:spcBef>
              <a:spcAft>
                <a:spcPts val="0"/>
              </a:spcAft>
              <a:buSzPts val="523"/>
              <a:buNone/>
            </a:pPr>
            <a:r>
              <a:rPr lang="en" sz="1217">
                <a:solidFill>
                  <a:schemeClr val="dk2"/>
                </a:solidFill>
              </a:rPr>
              <a:t>1. Chicago City Crime Data(</a:t>
            </a:r>
            <a:r>
              <a:rPr lang="en" sz="1217" u="sng">
                <a:solidFill>
                  <a:schemeClr val="dk2"/>
                </a:solidFill>
                <a:hlinkClick r:id="rId3">
                  <a:extLst>
                    <a:ext uri="{A12FA001-AC4F-418D-AE19-62706E023703}">
                      <ahyp:hlinkClr val="tx"/>
                    </a:ext>
                  </a:extLst>
                </a:hlinkClick>
              </a:rPr>
              <a:t>https://data.cityofchicago.org/Public-Safety/Crimes-2001-to-Present/ijzp-q8t2</a:t>
            </a:r>
            <a:r>
              <a:rPr lang="en" sz="1217">
                <a:solidFill>
                  <a:schemeClr val="dk2"/>
                </a:solidFill>
              </a:rPr>
              <a:t>)</a:t>
            </a:r>
            <a:endParaRPr sz="1217">
              <a:solidFill>
                <a:schemeClr val="dk2"/>
              </a:solidFill>
            </a:endParaRPr>
          </a:p>
          <a:p>
            <a:pPr indent="0" lvl="0" marL="0" rtl="0" algn="l">
              <a:lnSpc>
                <a:spcPct val="95000"/>
              </a:lnSpc>
              <a:spcBef>
                <a:spcPts val="1200"/>
              </a:spcBef>
              <a:spcAft>
                <a:spcPts val="0"/>
              </a:spcAft>
              <a:buSzPts val="523"/>
              <a:buNone/>
            </a:pPr>
            <a:r>
              <a:rPr lang="en" sz="1217">
                <a:solidFill>
                  <a:schemeClr val="dk2"/>
                </a:solidFill>
              </a:rPr>
              <a:t>2. Zillow data(We have imported the Zillow data using Rapid API: </a:t>
            </a:r>
            <a:r>
              <a:rPr lang="en" sz="1217" u="sng">
                <a:solidFill>
                  <a:schemeClr val="dk2"/>
                </a:solidFill>
                <a:hlinkClick r:id="rId4">
                  <a:extLst>
                    <a:ext uri="{A12FA001-AC4F-418D-AE19-62706E023703}">
                      <ahyp:hlinkClr val="tx"/>
                    </a:ext>
                  </a:extLst>
                </a:hlinkClick>
              </a:rPr>
              <a:t>https://rapidapi.com/apimaker/api/zillow-com1/ </a:t>
            </a:r>
            <a:r>
              <a:rPr lang="en" sz="1217">
                <a:solidFill>
                  <a:schemeClr val="dk2"/>
                </a:solidFill>
              </a:rPr>
              <a:t>)</a:t>
            </a:r>
            <a:endParaRPr sz="1217">
              <a:solidFill>
                <a:schemeClr val="dk2"/>
              </a:solidFill>
            </a:endParaRPr>
          </a:p>
          <a:p>
            <a:pPr indent="0" lvl="0" marL="0" rtl="0" algn="l">
              <a:lnSpc>
                <a:spcPct val="95000"/>
              </a:lnSpc>
              <a:spcBef>
                <a:spcPts val="1200"/>
              </a:spcBef>
              <a:spcAft>
                <a:spcPts val="0"/>
              </a:spcAft>
              <a:buSzPts val="523"/>
              <a:buNone/>
            </a:pPr>
            <a:r>
              <a:rPr lang="en" sz="1217">
                <a:solidFill>
                  <a:schemeClr val="dk2"/>
                </a:solidFill>
              </a:rPr>
              <a:t>  	- The data is for properties listed for rent in the city of Chicago</a:t>
            </a:r>
            <a:endParaRPr sz="1217">
              <a:solidFill>
                <a:schemeClr val="dk2"/>
              </a:solidFill>
            </a:endParaRPr>
          </a:p>
          <a:p>
            <a:pPr indent="0" lvl="0" marL="0" rtl="0" algn="l">
              <a:lnSpc>
                <a:spcPct val="95000"/>
              </a:lnSpc>
              <a:spcBef>
                <a:spcPts val="1200"/>
              </a:spcBef>
              <a:spcAft>
                <a:spcPts val="0"/>
              </a:spcAft>
              <a:buSzPts val="523"/>
              <a:buNone/>
            </a:pPr>
            <a:r>
              <a:rPr lang="en" sz="1217">
                <a:solidFill>
                  <a:schemeClr val="dk2"/>
                </a:solidFill>
              </a:rPr>
              <a:t>  	- We have downloaded the data using the API and saved it on GitHub</a:t>
            </a:r>
            <a:endParaRPr sz="1217">
              <a:solidFill>
                <a:schemeClr val="dk2"/>
              </a:solidFill>
            </a:endParaRPr>
          </a:p>
          <a:p>
            <a:pPr indent="0" lvl="0" marL="0" rtl="0" algn="l">
              <a:lnSpc>
                <a:spcPct val="95000"/>
              </a:lnSpc>
              <a:spcBef>
                <a:spcPts val="1200"/>
              </a:spcBef>
              <a:spcAft>
                <a:spcPts val="0"/>
              </a:spcAft>
              <a:buSzPts val="523"/>
              <a:buNone/>
            </a:pPr>
            <a:r>
              <a:rPr lang="en" sz="1217">
                <a:solidFill>
                  <a:schemeClr val="dk2"/>
                </a:solidFill>
              </a:rPr>
              <a:t>  	- The data has been downloaded in chunks and merged to conduct further analysis</a:t>
            </a:r>
            <a:endParaRPr sz="1217">
              <a:solidFill>
                <a:schemeClr val="dk2"/>
              </a:solidFill>
            </a:endParaRPr>
          </a:p>
          <a:p>
            <a:pPr indent="0" lvl="0" marL="0" rtl="0" algn="l">
              <a:lnSpc>
                <a:spcPct val="95000"/>
              </a:lnSpc>
              <a:spcBef>
                <a:spcPts val="1200"/>
              </a:spcBef>
              <a:spcAft>
                <a:spcPts val="0"/>
              </a:spcAft>
              <a:buSzPts val="523"/>
              <a:buNone/>
            </a:pPr>
            <a:r>
              <a:rPr b="1" lang="en" sz="1217">
                <a:solidFill>
                  <a:schemeClr val="dk2"/>
                </a:solidFill>
              </a:rPr>
              <a:t>Approach:</a:t>
            </a:r>
            <a:endParaRPr b="1" sz="1217">
              <a:solidFill>
                <a:schemeClr val="dk2"/>
              </a:solidFill>
            </a:endParaRPr>
          </a:p>
          <a:p>
            <a:pPr indent="0" lvl="0" marL="0" rtl="0" algn="l">
              <a:lnSpc>
                <a:spcPct val="95000"/>
              </a:lnSpc>
              <a:spcBef>
                <a:spcPts val="1200"/>
              </a:spcBef>
              <a:spcAft>
                <a:spcPts val="0"/>
              </a:spcAft>
              <a:buNone/>
            </a:pPr>
            <a:r>
              <a:rPr lang="en" sz="1217">
                <a:solidFill>
                  <a:schemeClr val="dk2"/>
                </a:solidFill>
              </a:rPr>
              <a:t>1. Our Hypothesis: Areas with high crime rate have lower rental prices</a:t>
            </a:r>
            <a:endParaRPr sz="1217">
              <a:solidFill>
                <a:schemeClr val="dk2"/>
              </a:solidFill>
            </a:endParaRPr>
          </a:p>
          <a:p>
            <a:pPr indent="0" lvl="0" marL="0" rtl="0" algn="l">
              <a:lnSpc>
                <a:spcPct val="95000"/>
              </a:lnSpc>
              <a:spcBef>
                <a:spcPts val="1200"/>
              </a:spcBef>
              <a:spcAft>
                <a:spcPts val="0"/>
              </a:spcAft>
              <a:buNone/>
            </a:pPr>
            <a:r>
              <a:rPr lang="en" sz="1217">
                <a:solidFill>
                  <a:schemeClr val="dk2"/>
                </a:solidFill>
              </a:rPr>
              <a:t>2. First, we have analyzed Chicago crime data and Zillow data separately</a:t>
            </a:r>
            <a:endParaRPr sz="1217">
              <a:solidFill>
                <a:schemeClr val="dk2"/>
              </a:solidFill>
            </a:endParaRPr>
          </a:p>
          <a:p>
            <a:pPr indent="0" lvl="0" marL="0" rtl="0" algn="l">
              <a:lnSpc>
                <a:spcPct val="95000"/>
              </a:lnSpc>
              <a:spcBef>
                <a:spcPts val="1200"/>
              </a:spcBef>
              <a:spcAft>
                <a:spcPts val="0"/>
              </a:spcAft>
              <a:buNone/>
            </a:pPr>
            <a:r>
              <a:rPr lang="en" sz="1217">
                <a:solidFill>
                  <a:schemeClr val="dk2"/>
                </a:solidFill>
              </a:rPr>
              <a:t>3. Then we compared the two datasets to observe the effects of crime on the overall rental prices across Chicago</a:t>
            </a:r>
            <a:endParaRPr sz="1217">
              <a:solidFill>
                <a:schemeClr val="dk2"/>
              </a:solidFill>
            </a:endParaRPr>
          </a:p>
          <a:p>
            <a:pPr indent="0" lvl="0" marL="0" rtl="0" algn="l">
              <a:lnSpc>
                <a:spcPct val="95000"/>
              </a:lnSpc>
              <a:spcBef>
                <a:spcPts val="1200"/>
              </a:spcBef>
              <a:spcAft>
                <a:spcPts val="1200"/>
              </a:spcAft>
              <a:buNone/>
            </a:pPr>
            <a:r>
              <a:t/>
            </a:r>
            <a:endParaRPr sz="1217">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363000" y="23207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822"/>
              <a:t>Analyzing Chicago Crime Data</a:t>
            </a:r>
            <a:endParaRPr sz="282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431525" y="682125"/>
            <a:ext cx="6747600" cy="63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40"/>
              <a:t>Major Crimes and their Locations in Chicago.</a:t>
            </a:r>
            <a:endParaRPr sz="2340"/>
          </a:p>
        </p:txBody>
      </p:sp>
      <p:pic>
        <p:nvPicPr>
          <p:cNvPr id="104" name="Google Shape;104;p16"/>
          <p:cNvPicPr preferRelativeResize="0"/>
          <p:nvPr/>
        </p:nvPicPr>
        <p:blipFill>
          <a:blip r:embed="rId3">
            <a:alphaModFix/>
          </a:blip>
          <a:stretch>
            <a:fillRect/>
          </a:stretch>
        </p:blipFill>
        <p:spPr>
          <a:xfrm>
            <a:off x="834200" y="1250800"/>
            <a:ext cx="7475600" cy="2002800"/>
          </a:xfrm>
          <a:prstGeom prst="rect">
            <a:avLst/>
          </a:prstGeom>
          <a:noFill/>
          <a:ln>
            <a:noFill/>
          </a:ln>
        </p:spPr>
      </p:pic>
      <p:pic>
        <p:nvPicPr>
          <p:cNvPr id="105" name="Google Shape;105;p16"/>
          <p:cNvPicPr preferRelativeResize="0"/>
          <p:nvPr/>
        </p:nvPicPr>
        <p:blipFill>
          <a:blip r:embed="rId4">
            <a:alphaModFix/>
          </a:blip>
          <a:stretch>
            <a:fillRect/>
          </a:stretch>
        </p:blipFill>
        <p:spPr>
          <a:xfrm>
            <a:off x="896150" y="3253610"/>
            <a:ext cx="7413652" cy="19066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427225" y="631775"/>
            <a:ext cx="8561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40"/>
              <a:t>How many Arrests have happened over the past 20 years</a:t>
            </a:r>
            <a:r>
              <a:rPr lang="en" sz="2340"/>
              <a:t>.</a:t>
            </a:r>
            <a:endParaRPr sz="2340"/>
          </a:p>
        </p:txBody>
      </p:sp>
      <p:pic>
        <p:nvPicPr>
          <p:cNvPr id="111" name="Google Shape;111;p17"/>
          <p:cNvPicPr preferRelativeResize="0"/>
          <p:nvPr/>
        </p:nvPicPr>
        <p:blipFill>
          <a:blip r:embed="rId3">
            <a:alphaModFix/>
          </a:blip>
          <a:stretch>
            <a:fillRect/>
          </a:stretch>
        </p:blipFill>
        <p:spPr>
          <a:xfrm>
            <a:off x="987575" y="1368900"/>
            <a:ext cx="6451224" cy="1918650"/>
          </a:xfrm>
          <a:prstGeom prst="rect">
            <a:avLst/>
          </a:prstGeom>
          <a:noFill/>
          <a:ln>
            <a:noFill/>
          </a:ln>
        </p:spPr>
      </p:pic>
      <p:sp>
        <p:nvSpPr>
          <p:cNvPr id="112" name="Google Shape;112;p17"/>
          <p:cNvSpPr txBox="1"/>
          <p:nvPr/>
        </p:nvSpPr>
        <p:spPr>
          <a:xfrm>
            <a:off x="544125" y="3409700"/>
            <a:ext cx="4122600" cy="13719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0"/>
              </a:spcAft>
              <a:buNone/>
            </a:pPr>
            <a:r>
              <a:t/>
            </a:r>
            <a:endParaRPr sz="1100">
              <a:highlight>
                <a:srgbClr val="FFFFFF"/>
              </a:highlight>
              <a:latin typeface="Lato"/>
              <a:ea typeface="Lato"/>
              <a:cs typeface="Lato"/>
              <a:sym typeface="Lato"/>
            </a:endParaRPr>
          </a:p>
          <a:p>
            <a:pPr indent="-298450" lvl="0" marL="457200" rtl="0" algn="l">
              <a:lnSpc>
                <a:spcPct val="160000"/>
              </a:lnSpc>
              <a:spcBef>
                <a:spcPts val="0"/>
              </a:spcBef>
              <a:spcAft>
                <a:spcPts val="0"/>
              </a:spcAft>
              <a:buSzPts val="1100"/>
              <a:buFont typeface="Lato"/>
              <a:buChar char="-"/>
            </a:pPr>
            <a:r>
              <a:rPr lang="en" sz="1100">
                <a:highlight>
                  <a:srgbClr val="FFFFFF"/>
                </a:highlight>
                <a:latin typeface="Lato"/>
                <a:ea typeface="Lato"/>
                <a:cs typeface="Lato"/>
                <a:sym typeface="Lato"/>
              </a:rPr>
              <a:t>The dataset of past 20 years shows that there is a huge increase in the number of crimes after the year 2008</a:t>
            </a:r>
            <a:endParaRPr sz="1100">
              <a:highlight>
                <a:srgbClr val="FFFFFF"/>
              </a:highlight>
              <a:latin typeface="Lato"/>
              <a:ea typeface="Lato"/>
              <a:cs typeface="Lato"/>
              <a:sym typeface="Lato"/>
            </a:endParaRPr>
          </a:p>
          <a:p>
            <a:pPr indent="0" lvl="0" marL="0" rtl="0" algn="l">
              <a:spcBef>
                <a:spcPts val="1600"/>
              </a:spcBef>
              <a:spcAft>
                <a:spcPts val="0"/>
              </a:spcAft>
              <a:buNone/>
            </a:pPr>
            <a:r>
              <a:t/>
            </a:r>
            <a:endParaRPr sz="1100">
              <a:latin typeface="Lato"/>
              <a:ea typeface="Lato"/>
              <a:cs typeface="Lato"/>
              <a:sym typeface="Lato"/>
            </a:endParaRPr>
          </a:p>
        </p:txBody>
      </p:sp>
      <p:sp>
        <p:nvSpPr>
          <p:cNvPr id="113" name="Google Shape;113;p17"/>
          <p:cNvSpPr txBox="1"/>
          <p:nvPr/>
        </p:nvSpPr>
        <p:spPr>
          <a:xfrm>
            <a:off x="4448725" y="3641875"/>
            <a:ext cx="3747300" cy="624900"/>
          </a:xfrm>
          <a:prstGeom prst="rect">
            <a:avLst/>
          </a:prstGeom>
          <a:noFill/>
          <a:ln>
            <a:noFill/>
          </a:ln>
        </p:spPr>
        <p:txBody>
          <a:bodyPr anchorCtr="0" anchor="t" bIns="91425" lIns="91425" spcFirstLastPara="1" rIns="91425" wrap="square" tIns="91425">
            <a:spAutoFit/>
          </a:bodyPr>
          <a:lstStyle/>
          <a:p>
            <a:pPr indent="-298450" lvl="0" marL="457200" rtl="0" algn="l">
              <a:lnSpc>
                <a:spcPct val="160000"/>
              </a:lnSpc>
              <a:spcBef>
                <a:spcPts val="0"/>
              </a:spcBef>
              <a:spcAft>
                <a:spcPts val="0"/>
              </a:spcAft>
              <a:buSzPts val="1100"/>
              <a:buFont typeface="Lato"/>
              <a:buChar char="-"/>
            </a:pPr>
            <a:r>
              <a:rPr lang="en" sz="1100">
                <a:highlight>
                  <a:srgbClr val="FFFFFF"/>
                </a:highlight>
                <a:latin typeface="Lato"/>
                <a:ea typeface="Lato"/>
                <a:cs typeface="Lato"/>
                <a:sym typeface="Lato"/>
              </a:rPr>
              <a:t>We can also observe the crime rate has fallen down after the 2016 to 2018</a:t>
            </a:r>
            <a:endParaRPr sz="11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729450" y="731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40"/>
              <a:t>Stacked barplot for Crimes in Chicago.</a:t>
            </a:r>
            <a:endParaRPr sz="2140"/>
          </a:p>
        </p:txBody>
      </p:sp>
      <p:sp>
        <p:nvSpPr>
          <p:cNvPr id="119" name="Google Shape;119;p18"/>
          <p:cNvSpPr txBox="1"/>
          <p:nvPr>
            <p:ph idx="1" type="body"/>
          </p:nvPr>
        </p:nvSpPr>
        <p:spPr>
          <a:xfrm>
            <a:off x="729450" y="3509975"/>
            <a:ext cx="7688700" cy="535200"/>
          </a:xfrm>
          <a:prstGeom prst="rect">
            <a:avLst/>
          </a:prstGeom>
        </p:spPr>
        <p:txBody>
          <a:bodyPr anchorCtr="0" anchor="t" bIns="91425" lIns="91425" spcFirstLastPara="1" rIns="91425" wrap="square" tIns="91425">
            <a:noAutofit/>
          </a:bodyPr>
          <a:lstStyle/>
          <a:p>
            <a:pPr indent="-298450" lvl="0" marL="457200" rtl="0" algn="l">
              <a:lnSpc>
                <a:spcPct val="160000"/>
              </a:lnSpc>
              <a:spcBef>
                <a:spcPts val="0"/>
              </a:spcBef>
              <a:spcAft>
                <a:spcPts val="0"/>
              </a:spcAft>
              <a:buClr>
                <a:srgbClr val="000000"/>
              </a:buClr>
              <a:buSzPts val="1100"/>
              <a:buChar char="-"/>
            </a:pPr>
            <a:r>
              <a:rPr lang="en" sz="1100">
                <a:solidFill>
                  <a:srgbClr val="000000"/>
                </a:solidFill>
                <a:highlight>
                  <a:srgbClr val="FFFFFF"/>
                </a:highlight>
              </a:rPr>
              <a:t>As we can see from the stacked bar-plot above there is correlation between a reported crime and an arrest for that crime for certain infraction types.</a:t>
            </a:r>
            <a:endParaRPr sz="1100">
              <a:solidFill>
                <a:srgbClr val="000000"/>
              </a:solidFill>
              <a:highlight>
                <a:srgbClr val="FFFFFF"/>
              </a:highlight>
            </a:endParaRPr>
          </a:p>
          <a:p>
            <a:pPr indent="0" lvl="0" marL="0" rtl="0" algn="l">
              <a:lnSpc>
                <a:spcPct val="160000"/>
              </a:lnSpc>
              <a:spcBef>
                <a:spcPts val="1600"/>
              </a:spcBef>
              <a:spcAft>
                <a:spcPts val="0"/>
              </a:spcAft>
              <a:buNone/>
            </a:pPr>
            <a:r>
              <a:t/>
            </a:r>
            <a:endParaRPr sz="1100">
              <a:solidFill>
                <a:srgbClr val="000000"/>
              </a:solidFill>
              <a:highlight>
                <a:srgbClr val="FFFFFF"/>
              </a:highlight>
              <a:latin typeface="Roboto"/>
              <a:ea typeface="Roboto"/>
              <a:cs typeface="Roboto"/>
              <a:sym typeface="Roboto"/>
            </a:endParaRPr>
          </a:p>
          <a:p>
            <a:pPr indent="0" lvl="0" marL="0" rtl="0" algn="l">
              <a:spcBef>
                <a:spcPts val="1600"/>
              </a:spcBef>
              <a:spcAft>
                <a:spcPts val="1200"/>
              </a:spcAft>
              <a:buSzPts val="275"/>
              <a:buNone/>
            </a:pPr>
            <a:r>
              <a:t/>
            </a:r>
            <a:endParaRPr sz="632"/>
          </a:p>
        </p:txBody>
      </p:sp>
      <p:pic>
        <p:nvPicPr>
          <p:cNvPr id="120" name="Google Shape;120;p18"/>
          <p:cNvPicPr preferRelativeResize="0"/>
          <p:nvPr/>
        </p:nvPicPr>
        <p:blipFill>
          <a:blip r:embed="rId3">
            <a:alphaModFix/>
          </a:blip>
          <a:stretch>
            <a:fillRect/>
          </a:stretch>
        </p:blipFill>
        <p:spPr>
          <a:xfrm>
            <a:off x="1281750" y="1267125"/>
            <a:ext cx="6400027" cy="2291675"/>
          </a:xfrm>
          <a:prstGeom prst="rect">
            <a:avLst/>
          </a:prstGeom>
          <a:noFill/>
          <a:ln>
            <a:noFill/>
          </a:ln>
        </p:spPr>
      </p:pic>
      <p:sp>
        <p:nvSpPr>
          <p:cNvPr id="121" name="Google Shape;121;p18"/>
          <p:cNvSpPr txBox="1"/>
          <p:nvPr/>
        </p:nvSpPr>
        <p:spPr>
          <a:xfrm>
            <a:off x="727650" y="4045175"/>
            <a:ext cx="7688700" cy="354000"/>
          </a:xfrm>
          <a:prstGeom prst="rect">
            <a:avLst/>
          </a:prstGeom>
          <a:noFill/>
          <a:ln>
            <a:noFill/>
          </a:ln>
        </p:spPr>
        <p:txBody>
          <a:bodyPr anchorCtr="0" anchor="t" bIns="91425" lIns="91425" spcFirstLastPara="1" rIns="91425" wrap="square" tIns="91425">
            <a:spAutoFit/>
          </a:bodyPr>
          <a:lstStyle/>
          <a:p>
            <a:pPr indent="-298450" lvl="0" marL="457200" rtl="0" algn="l">
              <a:lnSpc>
                <a:spcPct val="160000"/>
              </a:lnSpc>
              <a:spcBef>
                <a:spcPts val="0"/>
              </a:spcBef>
              <a:spcAft>
                <a:spcPts val="0"/>
              </a:spcAft>
              <a:buClr>
                <a:srgbClr val="000000"/>
              </a:buClr>
              <a:buSzPts val="1100"/>
              <a:buFont typeface="Lato"/>
              <a:buChar char="-"/>
            </a:pPr>
            <a:r>
              <a:rPr lang="en" sz="1100">
                <a:highlight>
                  <a:schemeClr val="lt1"/>
                </a:highlight>
                <a:latin typeface="Lato"/>
                <a:ea typeface="Lato"/>
                <a:cs typeface="Lato"/>
                <a:sym typeface="Lato"/>
              </a:rPr>
              <a:t>If a narcotics offense is reported there is almost a 100% chance that an arrest will be made.</a:t>
            </a:r>
            <a:endParaRPr sz="1100">
              <a:highlight>
                <a:schemeClr val="lt1"/>
              </a:highlight>
              <a:latin typeface="Lato"/>
              <a:ea typeface="Lato"/>
              <a:cs typeface="Lato"/>
              <a:sym typeface="Lato"/>
            </a:endParaRPr>
          </a:p>
        </p:txBody>
      </p:sp>
      <p:sp>
        <p:nvSpPr>
          <p:cNvPr id="122" name="Google Shape;122;p18"/>
          <p:cNvSpPr txBox="1"/>
          <p:nvPr/>
        </p:nvSpPr>
        <p:spPr>
          <a:xfrm>
            <a:off x="578025" y="3225150"/>
            <a:ext cx="639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23" name="Google Shape;123;p18"/>
          <p:cNvSpPr txBox="1"/>
          <p:nvPr/>
        </p:nvSpPr>
        <p:spPr>
          <a:xfrm>
            <a:off x="729450" y="4356050"/>
            <a:ext cx="8033700" cy="354000"/>
          </a:xfrm>
          <a:prstGeom prst="rect">
            <a:avLst/>
          </a:prstGeom>
          <a:noFill/>
          <a:ln>
            <a:noFill/>
          </a:ln>
        </p:spPr>
        <p:txBody>
          <a:bodyPr anchorCtr="0" anchor="t" bIns="91425" lIns="91425" spcFirstLastPara="1" rIns="91425" wrap="square" tIns="91425">
            <a:spAutoFit/>
          </a:bodyPr>
          <a:lstStyle/>
          <a:p>
            <a:pPr indent="-298450" lvl="0" marL="457200" rtl="0" algn="l">
              <a:lnSpc>
                <a:spcPct val="160000"/>
              </a:lnSpc>
              <a:spcBef>
                <a:spcPts val="0"/>
              </a:spcBef>
              <a:spcAft>
                <a:spcPts val="0"/>
              </a:spcAft>
              <a:buClr>
                <a:srgbClr val="000000"/>
              </a:buClr>
              <a:buSzPts val="1100"/>
              <a:buFont typeface="Lato"/>
              <a:buChar char="-"/>
            </a:pPr>
            <a:r>
              <a:rPr lang="en" sz="1100">
                <a:highlight>
                  <a:schemeClr val="lt1"/>
                </a:highlight>
                <a:latin typeface="Lato"/>
                <a:ea typeface="Lato"/>
                <a:cs typeface="Lato"/>
                <a:sym typeface="Lato"/>
              </a:rPr>
              <a:t>Criminal trespassing, interference with a public officer, gambling, and liquor law violations also have high arrest rates.</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animEffect filter="fade" transition="in">
                                      <p:cBhvr>
                                        <p:cTn dur="1000"/>
                                        <p:tgtEl>
                                          <p:spTgt spid="1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0" st="0"/>
                                            </p:txEl>
                                          </p:spTgt>
                                        </p:tgtEl>
                                        <p:attrNameLst>
                                          <p:attrName>style.visibility</p:attrName>
                                        </p:attrNameLst>
                                      </p:cBhvr>
                                      <p:to>
                                        <p:strVal val="visible"/>
                                      </p:to>
                                    </p:set>
                                    <p:animEffect filter="fade" transition="in">
                                      <p:cBhvr>
                                        <p:cTn dur="1000"/>
                                        <p:tgtEl>
                                          <p:spTgt spid="12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559000" y="656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Top 10 areas with Top-rated Crimes.</a:t>
            </a:r>
            <a:endParaRPr sz="2300"/>
          </a:p>
        </p:txBody>
      </p:sp>
      <p:sp>
        <p:nvSpPr>
          <p:cNvPr id="129" name="Google Shape;129;p19"/>
          <p:cNvSpPr txBox="1"/>
          <p:nvPr>
            <p:ph idx="1" type="body"/>
          </p:nvPr>
        </p:nvSpPr>
        <p:spPr>
          <a:xfrm>
            <a:off x="727650" y="4450375"/>
            <a:ext cx="7688700" cy="348000"/>
          </a:xfrm>
          <a:prstGeom prst="rect">
            <a:avLst/>
          </a:prstGeom>
        </p:spPr>
        <p:txBody>
          <a:bodyPr anchorCtr="0" anchor="t" bIns="91425" lIns="91425" spcFirstLastPara="1" rIns="91425" wrap="square" tIns="91425">
            <a:normAutofit lnSpcReduction="20000"/>
          </a:bodyPr>
          <a:lstStyle/>
          <a:p>
            <a:pPr indent="-298450" lvl="0" marL="457200" rtl="0" algn="l">
              <a:spcBef>
                <a:spcPts val="0"/>
              </a:spcBef>
              <a:spcAft>
                <a:spcPts val="0"/>
              </a:spcAft>
              <a:buClr>
                <a:srgbClr val="000000"/>
              </a:buClr>
              <a:buSzPts val="1100"/>
              <a:buChar char="-"/>
            </a:pPr>
            <a:r>
              <a:rPr lang="en" sz="1100">
                <a:solidFill>
                  <a:srgbClr val="000000"/>
                </a:solidFill>
              </a:rPr>
              <a:t>We can see that areas like Near North side, West Town and Austin tend to show very high crime rates.</a:t>
            </a:r>
            <a:endParaRPr sz="1100">
              <a:solidFill>
                <a:srgbClr val="000000"/>
              </a:solidFill>
            </a:endParaRPr>
          </a:p>
        </p:txBody>
      </p:sp>
      <p:pic>
        <p:nvPicPr>
          <p:cNvPr id="130" name="Google Shape;130;p19"/>
          <p:cNvPicPr preferRelativeResize="0"/>
          <p:nvPr/>
        </p:nvPicPr>
        <p:blipFill>
          <a:blip r:embed="rId3">
            <a:alphaModFix/>
          </a:blip>
          <a:stretch>
            <a:fillRect/>
          </a:stretch>
        </p:blipFill>
        <p:spPr>
          <a:xfrm>
            <a:off x="1125352" y="1287288"/>
            <a:ext cx="6896886" cy="2307237"/>
          </a:xfrm>
          <a:prstGeom prst="rect">
            <a:avLst/>
          </a:prstGeom>
          <a:noFill/>
          <a:ln>
            <a:noFill/>
          </a:ln>
        </p:spPr>
      </p:pic>
      <p:sp>
        <p:nvSpPr>
          <p:cNvPr id="131" name="Google Shape;131;p19"/>
          <p:cNvSpPr txBox="1"/>
          <p:nvPr/>
        </p:nvSpPr>
        <p:spPr>
          <a:xfrm>
            <a:off x="729450" y="4096375"/>
            <a:ext cx="71205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 sz="1100">
                <a:latin typeface="Lato"/>
                <a:ea typeface="Lato"/>
                <a:cs typeface="Lato"/>
                <a:sym typeface="Lato"/>
              </a:rPr>
              <a:t>Austin seems to have the most number of Crimes like Battery, Theft and Narcotics. </a:t>
            </a:r>
            <a:endParaRPr sz="1100">
              <a:latin typeface="Lato"/>
              <a:ea typeface="Lato"/>
              <a:cs typeface="Lato"/>
              <a:sym typeface="Lato"/>
            </a:endParaRPr>
          </a:p>
        </p:txBody>
      </p:sp>
      <p:sp>
        <p:nvSpPr>
          <p:cNvPr id="132" name="Google Shape;132;p19"/>
          <p:cNvSpPr txBox="1"/>
          <p:nvPr/>
        </p:nvSpPr>
        <p:spPr>
          <a:xfrm>
            <a:off x="729450" y="3554100"/>
            <a:ext cx="73968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 sz="1100">
                <a:latin typeface="Lato"/>
                <a:ea typeface="Lato"/>
                <a:cs typeface="Lato"/>
                <a:sym typeface="Lato"/>
              </a:rPr>
              <a:t>Northern</a:t>
            </a:r>
            <a:r>
              <a:rPr lang="en" sz="1100">
                <a:latin typeface="Lato"/>
                <a:ea typeface="Lato"/>
                <a:cs typeface="Lato"/>
                <a:sym typeface="Lato"/>
              </a:rPr>
              <a:t> region and Western region with a few locations from the southern region have the most reported crimes. Hence, we can say that the Eastern area is more safer than any of the these and might be more expensive.</a:t>
            </a:r>
            <a:endParaRPr sz="11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0" st="0"/>
                                            </p:txEl>
                                          </p:spTgt>
                                        </p:tgtEl>
                                        <p:attrNameLst>
                                          <p:attrName>style.visibility</p:attrName>
                                        </p:attrNameLst>
                                      </p:cBhvr>
                                      <p:to>
                                        <p:strVal val="visible"/>
                                      </p:to>
                                    </p:set>
                                    <p:animEffect filter="fade" transition="in">
                                      <p:cBhvr>
                                        <p:cTn dur="1000"/>
                                        <p:tgtEl>
                                          <p:spTgt spid="1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0" st="0"/>
                                            </p:txEl>
                                          </p:spTgt>
                                        </p:tgtEl>
                                        <p:attrNameLst>
                                          <p:attrName>style.visibility</p:attrName>
                                        </p:attrNameLst>
                                      </p:cBhvr>
                                      <p:to>
                                        <p:strVal val="visible"/>
                                      </p:to>
                                    </p:set>
                                    <p:animEffect filter="fade" transition="in">
                                      <p:cBhvr>
                                        <p:cTn dur="1000"/>
                                        <p:tgtEl>
                                          <p:spTgt spid="12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343450" y="614975"/>
            <a:ext cx="8611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t>Top 25 Arrests and Reported Crimes for Community area in Chicago.</a:t>
            </a:r>
            <a:endParaRPr sz="2040"/>
          </a:p>
        </p:txBody>
      </p:sp>
      <p:sp>
        <p:nvSpPr>
          <p:cNvPr id="138" name="Google Shape;138;p20"/>
          <p:cNvSpPr txBox="1"/>
          <p:nvPr>
            <p:ph idx="1" type="body"/>
          </p:nvPr>
        </p:nvSpPr>
        <p:spPr>
          <a:xfrm>
            <a:off x="479850" y="3519975"/>
            <a:ext cx="8184300" cy="1104300"/>
          </a:xfrm>
          <a:prstGeom prst="rect">
            <a:avLst/>
          </a:prstGeom>
        </p:spPr>
        <p:txBody>
          <a:bodyPr anchorCtr="0" anchor="t" bIns="91425" lIns="91425" spcFirstLastPara="1" rIns="91425" wrap="square" tIns="91425">
            <a:noAutofit/>
          </a:bodyPr>
          <a:lstStyle/>
          <a:p>
            <a:pPr indent="0" lvl="0" marL="457200" rtl="0" algn="l">
              <a:lnSpc>
                <a:spcPct val="160000"/>
              </a:lnSpc>
              <a:spcBef>
                <a:spcPts val="0"/>
              </a:spcBef>
              <a:spcAft>
                <a:spcPts val="0"/>
              </a:spcAft>
              <a:buSzPts val="523"/>
              <a:buNone/>
            </a:pPr>
            <a:r>
              <a:rPr lang="en" sz="1100">
                <a:solidFill>
                  <a:srgbClr val="000000"/>
                </a:solidFill>
                <a:highlight>
                  <a:srgbClr val="FFFFFF"/>
                </a:highlight>
                <a:latin typeface="Roboto"/>
                <a:ea typeface="Roboto"/>
                <a:cs typeface="Roboto"/>
                <a:sym typeface="Roboto"/>
              </a:rPr>
              <a:t>-As shown in the graph above, the number of arrests rises in tandem with the number of crimes committed in a certain location.</a:t>
            </a:r>
            <a:endParaRPr sz="1100">
              <a:solidFill>
                <a:srgbClr val="000000"/>
              </a:solidFill>
              <a:highlight>
                <a:srgbClr val="FFFFFF"/>
              </a:highlight>
              <a:latin typeface="Roboto"/>
              <a:ea typeface="Roboto"/>
              <a:cs typeface="Roboto"/>
              <a:sym typeface="Roboto"/>
            </a:endParaRPr>
          </a:p>
          <a:p>
            <a:pPr indent="0" lvl="0" marL="457200" rtl="0" algn="l">
              <a:lnSpc>
                <a:spcPct val="160000"/>
              </a:lnSpc>
              <a:spcBef>
                <a:spcPts val="1600"/>
              </a:spcBef>
              <a:spcAft>
                <a:spcPts val="0"/>
              </a:spcAft>
              <a:buSzPts val="523"/>
              <a:buNone/>
            </a:pPr>
            <a:r>
              <a:rPr lang="en" sz="1100">
                <a:solidFill>
                  <a:srgbClr val="000000"/>
                </a:solidFill>
                <a:highlight>
                  <a:srgbClr val="FFFFFF"/>
                </a:highlight>
                <a:latin typeface="Roboto"/>
                <a:ea typeface="Roboto"/>
                <a:cs typeface="Roboto"/>
                <a:sym typeface="Roboto"/>
              </a:rPr>
              <a:t>-If we base that assertion just on counts, we can also conclude that regions of Chicago like Austin and the Near North Side are considerably more likely to see both a crime and an arrest than Edison Park or Burnside.</a:t>
            </a:r>
            <a:endParaRPr sz="1100">
              <a:solidFill>
                <a:srgbClr val="000000"/>
              </a:solidFill>
              <a:highlight>
                <a:srgbClr val="FFFFFF"/>
              </a:highlight>
              <a:latin typeface="Roboto"/>
              <a:ea typeface="Roboto"/>
              <a:cs typeface="Roboto"/>
              <a:sym typeface="Roboto"/>
            </a:endParaRPr>
          </a:p>
          <a:p>
            <a:pPr indent="0" lvl="0" marL="0" rtl="0" algn="l">
              <a:spcBef>
                <a:spcPts val="1600"/>
              </a:spcBef>
              <a:spcAft>
                <a:spcPts val="1200"/>
              </a:spcAft>
              <a:buSzPts val="523"/>
              <a:buNone/>
            </a:pPr>
            <a:r>
              <a:t/>
            </a:r>
            <a:endParaRPr sz="1100"/>
          </a:p>
        </p:txBody>
      </p:sp>
      <p:pic>
        <p:nvPicPr>
          <p:cNvPr id="139" name="Google Shape;139;p20"/>
          <p:cNvPicPr preferRelativeResize="0"/>
          <p:nvPr/>
        </p:nvPicPr>
        <p:blipFill>
          <a:blip r:embed="rId3">
            <a:alphaModFix/>
          </a:blip>
          <a:stretch>
            <a:fillRect/>
          </a:stretch>
        </p:blipFill>
        <p:spPr>
          <a:xfrm>
            <a:off x="1184600" y="1284225"/>
            <a:ext cx="6389450" cy="2235750"/>
          </a:xfrm>
          <a:prstGeom prst="rect">
            <a:avLst/>
          </a:prstGeom>
          <a:noFill/>
          <a:ln>
            <a:noFill/>
          </a:ln>
        </p:spPr>
      </p:pic>
      <p:pic>
        <p:nvPicPr>
          <p:cNvPr id="140" name="Google Shape;140;p20"/>
          <p:cNvPicPr preferRelativeResize="0"/>
          <p:nvPr/>
        </p:nvPicPr>
        <p:blipFill>
          <a:blip r:embed="rId4">
            <a:alphaModFix/>
          </a:blip>
          <a:stretch>
            <a:fillRect/>
          </a:stretch>
        </p:blipFill>
        <p:spPr>
          <a:xfrm>
            <a:off x="6441950" y="3287300"/>
            <a:ext cx="1132100" cy="232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727650" y="1995750"/>
            <a:ext cx="7688700" cy="115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540"/>
              <a:t>Comparing Chicago Crime Data</a:t>
            </a:r>
            <a:endParaRPr sz="2540"/>
          </a:p>
          <a:p>
            <a:pPr indent="0" lvl="0" marL="0" rtl="0" algn="ctr">
              <a:spcBef>
                <a:spcPts val="0"/>
              </a:spcBef>
              <a:spcAft>
                <a:spcPts val="0"/>
              </a:spcAft>
              <a:buSzPts val="990"/>
              <a:buNone/>
            </a:pPr>
            <a:r>
              <a:rPr lang="en" sz="2540"/>
              <a:t>And</a:t>
            </a:r>
            <a:endParaRPr sz="2540"/>
          </a:p>
          <a:p>
            <a:pPr indent="0" lvl="0" marL="0" rtl="0" algn="ctr">
              <a:spcBef>
                <a:spcPts val="0"/>
              </a:spcBef>
              <a:spcAft>
                <a:spcPts val="0"/>
              </a:spcAft>
              <a:buSzPts val="990"/>
              <a:buNone/>
            </a:pPr>
            <a:r>
              <a:rPr lang="en" sz="2540"/>
              <a:t>Zillow Rental Data</a:t>
            </a:r>
            <a:endParaRPr sz="254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